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339" r:id="rId3"/>
    <p:sldId id="360" r:id="rId4"/>
    <p:sldId id="348" r:id="rId5"/>
    <p:sldId id="351" r:id="rId6"/>
    <p:sldId id="352" r:id="rId7"/>
    <p:sldId id="345" r:id="rId8"/>
    <p:sldId id="353" r:id="rId9"/>
    <p:sldId id="346" r:id="rId10"/>
    <p:sldId id="341" r:id="rId11"/>
    <p:sldId id="342" r:id="rId12"/>
    <p:sldId id="343" r:id="rId13"/>
    <p:sldId id="344" r:id="rId14"/>
    <p:sldId id="349" r:id="rId15"/>
    <p:sldId id="350" r:id="rId16"/>
    <p:sldId id="291" r:id="rId17"/>
    <p:sldId id="340" r:id="rId18"/>
    <p:sldId id="354" r:id="rId19"/>
    <p:sldId id="355" r:id="rId20"/>
    <p:sldId id="356" r:id="rId21"/>
    <p:sldId id="357" r:id="rId22"/>
    <p:sldId id="358" r:id="rId23"/>
    <p:sldId id="359" r:id="rId24"/>
    <p:sldId id="337" r:id="rId25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60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51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31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687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401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340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77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D29BCFD5-9FCC-8E3E-7128-31F4B4A3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D890119C-D7F2-E54B-1FF2-58E0BA6FC8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8DFF5FF5-4191-2124-B0F6-FBE6EA38D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871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7D38164-92CD-EEB0-F1D8-62D97857A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8F060CBA-2694-2FAF-B7A9-A04AA260B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1CA6B337-8095-955A-C10B-5CC762996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7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824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2AB982E-0C43-E64B-4340-774432AA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6B397BE3-A614-0CC4-7EC5-142D9DE78A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76D3DAA6-7195-8715-C6B2-B97B3B146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530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7036D7A5-FD8B-CBA0-5AA0-37712427F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55DD4E0C-05E1-2CD1-DFE9-DE7925C12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4DF87F3D-BC92-84BB-1BA9-B5E565C68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049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43CAF2E-4E1F-8E43-6883-0F5BA4C7B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5E37124A-506B-85C4-FFE9-D627B530C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961ABDC4-07A8-9D8D-F59F-9DD700F3D4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54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9F620A17-A047-ADD4-B5A8-7A2180D73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150048D1-8525-5B2C-EC9D-04BF2FBDF1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5DF139A9-F411-605F-88BB-8FD8D5E8A3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172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DD2A765F-3408-8804-5703-F997D1131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87F7A13C-8CFE-78CE-4C80-DA40CCE99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73A64310-6048-2678-C458-4446BB82AE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05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93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5D321184-1C10-B5C0-EF7F-20EA4E972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1032B50C-2EC2-5C6A-6F92-0108AE6F66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D923D111-0117-2E9E-A20D-3D1DCBB828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17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26B1C85F-800D-6ABC-4964-F5BCB5B6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D23874AB-022E-A37E-59BC-D81D915D3B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015C5D65-3711-F7B8-A0A1-C2682BC650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5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30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7616FAE-0846-1EC4-E4C5-3BB1DE8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>
            <a:extLst>
              <a:ext uri="{FF2B5EF4-FFF2-40B4-BE49-F238E27FC236}">
                <a16:creationId xmlns:a16="http://schemas.microsoft.com/office/drawing/2014/main" id="{13C97AFB-8A8A-B9EE-8D6E-1F5B38A6A6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>
            <a:extLst>
              <a:ext uri="{FF2B5EF4-FFF2-40B4-BE49-F238E27FC236}">
                <a16:creationId xmlns:a16="http://schemas.microsoft.com/office/drawing/2014/main" id="{26917E4D-CD9B-A17D-5105-32025BE4D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144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89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12/02/2024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professorcesarcosta.com.br/disciplinas/n7sr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lta-electronics.com.br/wp-content/uploads/2022/04/Servo-Acionamento-Aula-1-Esecificacao-Servo.pdf" TargetMode="External"/><Relationship Id="rId5" Type="http://schemas.openxmlformats.org/officeDocument/2006/relationships/hyperlink" Target="https://www.manutencaoemfoco.com.br/servo-acionamento-sistema-de-precisao/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1DE33D-F154-9609-8C67-D662B12131E0}"/>
              </a:ext>
            </a:extLst>
          </p:cNvPr>
          <p:cNvSpPr txBox="1"/>
          <p:nvPr/>
        </p:nvSpPr>
        <p:spPr>
          <a:xfrm>
            <a:off x="776748" y="1366802"/>
            <a:ext cx="915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O </a:t>
            </a:r>
            <a:r>
              <a:rPr lang="pt-BR" sz="2000" dirty="0">
                <a:solidFill>
                  <a:srgbClr val="FF0000"/>
                </a:solidFill>
                <a:effectLst/>
              </a:rPr>
              <a:t>Servomotor</a:t>
            </a:r>
            <a:r>
              <a:rPr lang="pt-BR" sz="2000" dirty="0">
                <a:effectLst/>
              </a:rPr>
              <a:t> é um dispositivo eletromecânico utilizado para movimentar, com precisão um objeto, permitindo-o girar em ângulos ou distâncias específicas, com garantia do posicionamento e garantia da velocidade. 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F7932E-2C57-F98A-ED2F-ADA5FE51C11A}"/>
              </a:ext>
            </a:extLst>
          </p:cNvPr>
          <p:cNvSpPr txBox="1"/>
          <p:nvPr/>
        </p:nvSpPr>
        <p:spPr>
          <a:xfrm>
            <a:off x="776748" y="2804181"/>
            <a:ext cx="915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O Servomotor tem como função básica determinar de forma contínua diversas posições, velocidades e torques precisos, através da eletrônica de controle (Servo controlador). 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6F5594C-74F3-A064-D369-68F6206A1C21}"/>
              </a:ext>
            </a:extLst>
          </p:cNvPr>
          <p:cNvSpPr txBox="1"/>
          <p:nvPr/>
        </p:nvSpPr>
        <p:spPr>
          <a:xfrm>
            <a:off x="776748" y="4439168"/>
            <a:ext cx="915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Uma interface de software com eletrônica de controle permite a parametrização e programação precisa para acionamento do Servomotor.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080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4CCD9F-F091-4F5E-FD97-72F46F686773}"/>
              </a:ext>
            </a:extLst>
          </p:cNvPr>
          <p:cNvSpPr txBox="1"/>
          <p:nvPr/>
        </p:nvSpPr>
        <p:spPr>
          <a:xfrm>
            <a:off x="2202426" y="5781368"/>
            <a:ext cx="772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https://www.youtube.com/watch?v=hg3TIFIxWCo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488D6C-67EA-7BB7-7E74-9F30D5359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046" y="1731319"/>
            <a:ext cx="60769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FDB7FD-B1A6-A821-F4AD-2BBEF73A6819}"/>
              </a:ext>
            </a:extLst>
          </p:cNvPr>
          <p:cNvSpPr txBox="1"/>
          <p:nvPr/>
        </p:nvSpPr>
        <p:spPr>
          <a:xfrm>
            <a:off x="776748" y="1366802"/>
            <a:ext cx="9153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O </a:t>
            </a:r>
            <a:r>
              <a:rPr lang="pt-BR" sz="2000" dirty="0">
                <a:solidFill>
                  <a:srgbClr val="FF0000"/>
                </a:solidFill>
                <a:effectLst/>
              </a:rPr>
              <a:t>Servo conversor </a:t>
            </a:r>
            <a:r>
              <a:rPr lang="pt-BR" sz="2000" dirty="0">
                <a:effectLst/>
              </a:rPr>
              <a:t> ou </a:t>
            </a:r>
            <a:r>
              <a:rPr lang="pt-BR" sz="2000" dirty="0">
                <a:solidFill>
                  <a:srgbClr val="FF0000"/>
                </a:solidFill>
                <a:effectLst/>
              </a:rPr>
              <a:t>Servo driver </a:t>
            </a:r>
            <a:r>
              <a:rPr lang="pt-BR" sz="2000" dirty="0">
                <a:effectLst/>
              </a:rPr>
              <a:t>é um equipamento de controle eletrônico utilizado em sistemas de acionamentos por Servomotores. Esse equipamento possibilita um acionamento de forma precisa e rápida, amplificando os sinais para as funções requeridas. 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05327C-E821-E8C6-5D07-60728F9C79AD}"/>
              </a:ext>
            </a:extLst>
          </p:cNvPr>
          <p:cNvSpPr txBox="1"/>
          <p:nvPr/>
        </p:nvSpPr>
        <p:spPr>
          <a:xfrm>
            <a:off x="776748" y="3137325"/>
            <a:ext cx="9153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O </a:t>
            </a:r>
            <a:r>
              <a:rPr lang="pt-BR" sz="2000" dirty="0">
                <a:solidFill>
                  <a:srgbClr val="FF0000"/>
                </a:solidFill>
                <a:effectLst/>
              </a:rPr>
              <a:t>Servo conversor </a:t>
            </a:r>
            <a:r>
              <a:rPr lang="pt-BR" sz="2000" dirty="0">
                <a:effectLst/>
              </a:rPr>
              <a:t> ou </a:t>
            </a:r>
            <a:r>
              <a:rPr lang="pt-BR" sz="2000" dirty="0">
                <a:solidFill>
                  <a:srgbClr val="FF0000"/>
                </a:solidFill>
                <a:effectLst/>
              </a:rPr>
              <a:t>Servo driver </a:t>
            </a:r>
            <a:r>
              <a:rPr lang="pt-BR" sz="2000" dirty="0">
                <a:effectLst/>
              </a:rPr>
              <a:t>permite um controle extremamente preciso da </a:t>
            </a:r>
            <a:r>
              <a:rPr lang="pt-BR" sz="2000" dirty="0">
                <a:solidFill>
                  <a:srgbClr val="7030A0"/>
                </a:solidFill>
                <a:effectLst/>
              </a:rPr>
              <a:t>posição</a:t>
            </a:r>
            <a:r>
              <a:rPr lang="pt-BR" sz="2000" dirty="0">
                <a:effectLst/>
              </a:rPr>
              <a:t>, </a:t>
            </a:r>
            <a:r>
              <a:rPr lang="pt-BR" sz="2000" dirty="0">
                <a:solidFill>
                  <a:srgbClr val="7030A0"/>
                </a:solidFill>
                <a:effectLst/>
              </a:rPr>
              <a:t>velocidade</a:t>
            </a:r>
            <a:r>
              <a:rPr lang="pt-BR" sz="2000" dirty="0">
                <a:effectLst/>
              </a:rPr>
              <a:t> e </a:t>
            </a:r>
            <a:r>
              <a:rPr lang="pt-BR" sz="2000" dirty="0">
                <a:solidFill>
                  <a:srgbClr val="7030A0"/>
                </a:solidFill>
                <a:effectLst/>
              </a:rPr>
              <a:t>torque</a:t>
            </a:r>
            <a:r>
              <a:rPr lang="pt-BR" sz="2000" dirty="0">
                <a:effectLst/>
              </a:rPr>
              <a:t>. Como resultado, o Servomotor pode atuar e manter posições específicas com máxima precisão e velocidade. O torque é mantido, que permite uma mudança muita rápida desde a parada e entre diferentes velocidades.  </a:t>
            </a: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A23FEB-0CB0-F647-BA7B-41D871413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346" y="4521726"/>
            <a:ext cx="36290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7698B3B-2D7C-96C7-456A-4BE7DA5B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1163117"/>
            <a:ext cx="7772400" cy="37338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2EC1DEE-FD50-246E-476C-0E703461904F}"/>
              </a:ext>
            </a:extLst>
          </p:cNvPr>
          <p:cNvSpPr txBox="1"/>
          <p:nvPr/>
        </p:nvSpPr>
        <p:spPr>
          <a:xfrm>
            <a:off x="1730477" y="5397910"/>
            <a:ext cx="7580671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https://www.youtube.com/watch?v=ditS0a28Sko</a:t>
            </a:r>
          </a:p>
        </p:txBody>
      </p:sp>
    </p:spTree>
    <p:extLst>
      <p:ext uri="{BB962C8B-B14F-4D97-AF65-F5344CB8AC3E}">
        <p14:creationId xmlns:p14="http://schemas.microsoft.com/office/powerpoint/2010/main" val="34814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9E28FCA-E79C-F936-72EC-68D361A0BABD}"/>
              </a:ext>
            </a:extLst>
          </p:cNvPr>
          <p:cNvSpPr txBox="1"/>
          <p:nvPr/>
        </p:nvSpPr>
        <p:spPr>
          <a:xfrm>
            <a:off x="776748" y="1366802"/>
            <a:ext cx="915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O Servo conversor  necessita de informações de posição e/ou velocidade para o controle do Servomotor. Nas aplicações de maior precisão impõe-se o emprego de medição por meio de variados tipos de sensores. Os principais tipos são: 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A013B2-7963-B2B8-FD60-DF8ECA7663C5}"/>
              </a:ext>
            </a:extLst>
          </p:cNvPr>
          <p:cNvSpPr txBox="1"/>
          <p:nvPr/>
        </p:nvSpPr>
        <p:spPr>
          <a:xfrm>
            <a:off x="944222" y="2723535"/>
            <a:ext cx="65086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/>
              <a:t>Encoder: incremental ou absoluto;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/>
              <a:t>Resolvers;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/>
              <a:t>Taco geradores;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/>
              <a:t>Sensores binários: indutivos, óticos, capacitivos, etc.;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/>
              <a:t>Régua linear digital.</a:t>
            </a:r>
          </a:p>
        </p:txBody>
      </p:sp>
    </p:spTree>
    <p:extLst>
      <p:ext uri="{BB962C8B-B14F-4D97-AF65-F5344CB8AC3E}">
        <p14:creationId xmlns:p14="http://schemas.microsoft.com/office/powerpoint/2010/main" val="11279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612C14-4BBB-DEEE-41BF-3E8E24CEAA82}"/>
              </a:ext>
            </a:extLst>
          </p:cNvPr>
          <p:cNvSpPr txBox="1"/>
          <p:nvPr/>
        </p:nvSpPr>
        <p:spPr>
          <a:xfrm>
            <a:off x="2222090" y="5574890"/>
            <a:ext cx="763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https://www.youtube.com/watch?v=s5gJpF8EKP8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D786A9-B77C-5946-E69F-1003877FA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50" y="1218764"/>
            <a:ext cx="72866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FC2C4A-88DE-4EB0-20FE-9204893B7DC5}"/>
              </a:ext>
            </a:extLst>
          </p:cNvPr>
          <p:cNvSpPr txBox="1"/>
          <p:nvPr/>
        </p:nvSpPr>
        <p:spPr>
          <a:xfrm>
            <a:off x="452636" y="1533851"/>
            <a:ext cx="970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/>
              <a:t>O Servoacionamento numa linguagem bem simples significa, que algo executa algumas funções por uma ordem dada.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006A6C-60C3-FF5C-160F-E2722CE46A58}"/>
              </a:ext>
            </a:extLst>
          </p:cNvPr>
          <p:cNvSpPr txBox="1"/>
          <p:nvPr/>
        </p:nvSpPr>
        <p:spPr>
          <a:xfrm>
            <a:off x="386706" y="2676074"/>
            <a:ext cx="970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/>
              <a:t>O Servoacionamento é utilizado na indústria para aplicações que exigem precisão, repetibilidade e alto desempenho..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EC5360B-E1F4-8FF7-0569-79D821D49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79" y="3818297"/>
            <a:ext cx="56864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6EBE413-385D-2248-3C95-E4E7F80A5AE2}"/>
              </a:ext>
            </a:extLst>
          </p:cNvPr>
          <p:cNvSpPr txBox="1"/>
          <p:nvPr/>
        </p:nvSpPr>
        <p:spPr>
          <a:xfrm>
            <a:off x="452636" y="1486002"/>
            <a:ext cx="957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/>
              <a:t>O Servoacionamento pode ser utilizado em diversos tipos de máquinas onde se necessita uma certa automação nos seus processos de funcionamento.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FB16AB-C791-61F4-7B3E-7E3D9A77D5B2}"/>
              </a:ext>
            </a:extLst>
          </p:cNvPr>
          <p:cNvSpPr txBox="1"/>
          <p:nvPr/>
        </p:nvSpPr>
        <p:spPr>
          <a:xfrm>
            <a:off x="546920" y="2632933"/>
            <a:ext cx="9572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/>
              <a:t>Por exemplo: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Máquinas de embalagens;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Envasadoras;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Centros de usinagem (CNC);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Robôs.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CA526E-FF91-1FFD-4BC3-2C8EBC2D2EB8}"/>
              </a:ext>
            </a:extLst>
          </p:cNvPr>
          <p:cNvSpPr txBox="1"/>
          <p:nvPr/>
        </p:nvSpPr>
        <p:spPr>
          <a:xfrm>
            <a:off x="546920" y="4812432"/>
            <a:ext cx="957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/>
              <a:t>Cada aplicação de Servoacionamento possui a sua peculiaridade, número de eixos e tipos de controles diferentes. </a:t>
            </a:r>
          </a:p>
        </p:txBody>
      </p:sp>
    </p:spTree>
    <p:extLst>
      <p:ext uri="{BB962C8B-B14F-4D97-AF65-F5344CB8AC3E}">
        <p14:creationId xmlns:p14="http://schemas.microsoft.com/office/powerpoint/2010/main" val="19030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45DF1F3-CD8A-9DD2-3C8C-6A0F3D78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377B147A-2002-F2F7-95FB-7AF87BC602A2}"/>
              </a:ext>
            </a:extLst>
          </p:cNvPr>
          <p:cNvSpPr txBox="1"/>
          <p:nvPr/>
        </p:nvSpPr>
        <p:spPr>
          <a:xfrm>
            <a:off x="452636" y="385238"/>
            <a:ext cx="9477944" cy="578324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CONCEITOS BÁSICOS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EDC8F33-6508-D275-4911-B1B2F7BEC242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7755E08-7AC3-D733-3AC7-2034057FB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641CD08-25B7-2E46-B972-3671AAFB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904"/>
            <a:ext cx="10477500" cy="5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7C9F389-46E0-D8CF-931B-59672F37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89FCA7B-7D3A-0FBF-668B-37E0BF1ABEBF}"/>
              </a:ext>
            </a:extLst>
          </p:cNvPr>
          <p:cNvSpPr txBox="1"/>
          <p:nvPr/>
        </p:nvSpPr>
        <p:spPr>
          <a:xfrm>
            <a:off x="452636" y="385238"/>
            <a:ext cx="9477944" cy="578324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CONCEITOS BÁSICOS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8B2D0FE7-AE0B-50B6-3504-B64CABD8F8A5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FADFAD2-11D7-0A66-5356-64AB11D25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C08A72-7678-D0D2-114F-EE6937CC6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8884"/>
            <a:ext cx="10477500" cy="49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56FC75-361A-F63A-37D6-9C56212A5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2" y="388162"/>
            <a:ext cx="7086600" cy="114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60121D-4209-B459-4A0F-935195C6F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22" y="2153717"/>
            <a:ext cx="7972425" cy="8763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3479B4-7563-4D8F-B440-0321CE5D4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508" y="3436532"/>
            <a:ext cx="4371975" cy="26955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9EE23B8-879E-613D-1E4F-12AE841F7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090" y="3436532"/>
            <a:ext cx="3924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3F2FE75-3520-1DF7-679B-855364F2A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250B4904-CA33-5E02-8EDB-40BC5C485188}"/>
              </a:ext>
            </a:extLst>
          </p:cNvPr>
          <p:cNvSpPr txBox="1"/>
          <p:nvPr/>
        </p:nvSpPr>
        <p:spPr>
          <a:xfrm>
            <a:off x="452636" y="385238"/>
            <a:ext cx="9477944" cy="578324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CONCEITOS BÁSICOS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BD4DD2D8-4B5B-49A7-DA7E-3189E63BD898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8EE1C32-505F-D082-0FF4-7970691A4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A2D92CF-8B28-C38A-8DEF-11538B676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8140"/>
            <a:ext cx="10477500" cy="49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A0FDF66-8FD2-53EF-8AC5-F9353306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2E492300-3809-6E31-9BBF-9A85C6F13CAF}"/>
              </a:ext>
            </a:extLst>
          </p:cNvPr>
          <p:cNvSpPr txBox="1"/>
          <p:nvPr/>
        </p:nvSpPr>
        <p:spPr>
          <a:xfrm>
            <a:off x="452636" y="385238"/>
            <a:ext cx="9477944" cy="578324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CONCEITOS BÁSICOS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EEE3ACFD-CEFD-E328-2175-1D0F3B6F6536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BDD2159-AE8E-3D5C-A3C6-83FD6B007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BE7991F-4A39-9F32-3306-0BD093290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6341"/>
            <a:ext cx="10477500" cy="42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217EE7BB-4B87-7770-0434-88DF905EB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4BF13E7E-FD9C-E0DD-2F14-8F94884D1816}"/>
              </a:ext>
            </a:extLst>
          </p:cNvPr>
          <p:cNvSpPr txBox="1"/>
          <p:nvPr/>
        </p:nvSpPr>
        <p:spPr>
          <a:xfrm>
            <a:off x="452636" y="385238"/>
            <a:ext cx="9477944" cy="578324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CONCEITOS BÁSICOS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BF54FFBB-2DC0-A478-DCB5-CC9723506600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6A1A109-5219-A8C3-F0D1-1D1239307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36E836F-F15A-1102-F38A-DBB8602E4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1857"/>
            <a:ext cx="10477500" cy="51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FC48586A-FB3B-CD21-8E4F-812647D3F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44061109-4FC5-24D5-EEEF-5CD71A2FC3C0}"/>
              </a:ext>
            </a:extLst>
          </p:cNvPr>
          <p:cNvSpPr txBox="1"/>
          <p:nvPr/>
        </p:nvSpPr>
        <p:spPr>
          <a:xfrm>
            <a:off x="452636" y="385238"/>
            <a:ext cx="9477944" cy="578324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CONCEITOS BÁSICOS</a:t>
            </a: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01DCE85C-96F2-241E-D477-3311C77D7630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8032463-22DB-2312-BB25-D7220327D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4E2C77D-0102-5F33-B431-937887EBD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2274"/>
            <a:ext cx="10477500" cy="39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Referências bibliográficas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EB5B17-1974-2046-C825-0936B120A687}"/>
              </a:ext>
            </a:extLst>
          </p:cNvPr>
          <p:cNvSpPr txBox="1"/>
          <p:nvPr/>
        </p:nvSpPr>
        <p:spPr>
          <a:xfrm>
            <a:off x="4452504" y="483364"/>
            <a:ext cx="558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https://www.youtube.com/watch?v=YI0-m4-JZdc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EC9904-DA07-F9A0-41D0-917AD265ABC8}"/>
              </a:ext>
            </a:extLst>
          </p:cNvPr>
          <p:cNvSpPr txBox="1"/>
          <p:nvPr/>
        </p:nvSpPr>
        <p:spPr>
          <a:xfrm>
            <a:off x="4650655" y="2965125"/>
            <a:ext cx="518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https://www.manutencaoemfoco.com.br/servo-acionamento-sistema-de-precisao/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F5E3FC-D787-C322-0A18-CF053D10B4F9}"/>
              </a:ext>
            </a:extLst>
          </p:cNvPr>
          <p:cNvSpPr txBox="1"/>
          <p:nvPr/>
        </p:nvSpPr>
        <p:spPr>
          <a:xfrm>
            <a:off x="4650656" y="4607173"/>
            <a:ext cx="518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https://delta-electronics.com.br/wp-content/uploads/2022/04/Servo-Acionamento-Aula-1-Esecificacao-Servo.pdf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77005C-75E5-CB8E-AE37-DC34177B509A}"/>
              </a:ext>
            </a:extLst>
          </p:cNvPr>
          <p:cNvSpPr txBox="1"/>
          <p:nvPr/>
        </p:nvSpPr>
        <p:spPr>
          <a:xfrm>
            <a:off x="4650658" y="6069776"/>
            <a:ext cx="558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7"/>
              </a:rPr>
              <a:t>http://professorcesarcosta.com.br/disciplinas/n7srv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AA508F-183E-FE79-39B2-3F172CE27AFC}"/>
              </a:ext>
            </a:extLst>
          </p:cNvPr>
          <p:cNvSpPr txBox="1"/>
          <p:nvPr/>
        </p:nvSpPr>
        <p:spPr>
          <a:xfrm>
            <a:off x="4498778" y="1484671"/>
            <a:ext cx="518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https://www.youtube.com/watch?v=hg3TIFIxWCo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4334A93-5C4D-B308-ED55-F14948092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4BE0CD74-B0EA-550E-7B70-4F7B7FC86F6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EC078D-BBA3-EE73-9C43-A7F01FCC2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3DC0666-8A55-10AB-0BE6-6A153A00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71" y="4302234"/>
            <a:ext cx="8734425" cy="19526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18AF575-1965-B003-4B1C-6499E5293E53}"/>
              </a:ext>
            </a:extLst>
          </p:cNvPr>
          <p:cNvSpPr txBox="1"/>
          <p:nvPr/>
        </p:nvSpPr>
        <p:spPr>
          <a:xfrm>
            <a:off x="672223" y="1739758"/>
            <a:ext cx="9153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Um dos principais objetivos de um </a:t>
            </a:r>
            <a:r>
              <a:rPr lang="pt-BR" sz="2000" dirty="0">
                <a:solidFill>
                  <a:srgbClr val="FF0000"/>
                </a:solidFill>
                <a:effectLst/>
              </a:rPr>
              <a:t>Servoacionamento</a:t>
            </a:r>
            <a:r>
              <a:rPr lang="pt-BR" sz="2000" dirty="0">
                <a:effectLst/>
              </a:rPr>
              <a:t> é atender a uma demanda</a:t>
            </a:r>
            <a:br>
              <a:rPr lang="pt-BR" sz="2000" dirty="0"/>
            </a:br>
            <a:r>
              <a:rPr lang="pt-BR" sz="2000" dirty="0">
                <a:effectLst/>
              </a:rPr>
              <a:t>de operações na área de automação industrial. </a:t>
            </a:r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Resumidamente, os sistemas automatizados podem ser descritos como a composição de três partes: operação, comando e interface.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5C811F-C831-F3FF-B6E0-DC29AF4C02FC}"/>
              </a:ext>
            </a:extLst>
          </p:cNvPr>
          <p:cNvSpPr txBox="1"/>
          <p:nvPr/>
        </p:nvSpPr>
        <p:spPr>
          <a:xfrm>
            <a:off x="414462" y="3465460"/>
            <a:ext cx="203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Máquina CNC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7DDBF5B-F3FD-99E0-195D-B63F877341D1}"/>
              </a:ext>
            </a:extLst>
          </p:cNvPr>
          <p:cNvCxnSpPr/>
          <p:nvPr/>
        </p:nvCxnSpPr>
        <p:spPr>
          <a:xfrm>
            <a:off x="1830308" y="3940039"/>
            <a:ext cx="619432" cy="550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690ECB-EF42-78D4-6487-224EDB737177}"/>
              </a:ext>
            </a:extLst>
          </p:cNvPr>
          <p:cNvSpPr txBox="1"/>
          <p:nvPr/>
        </p:nvSpPr>
        <p:spPr>
          <a:xfrm>
            <a:off x="3051014" y="3598670"/>
            <a:ext cx="203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Robótico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F6550A2-124C-DCF3-EE2C-56F5443C7B47}"/>
              </a:ext>
            </a:extLst>
          </p:cNvPr>
          <p:cNvCxnSpPr/>
          <p:nvPr/>
        </p:nvCxnSpPr>
        <p:spPr>
          <a:xfrm flipH="1">
            <a:off x="3133081" y="3948892"/>
            <a:ext cx="737419" cy="532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93859670-7D63-0CC6-E964-DD1A767F8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28" y="189373"/>
            <a:ext cx="67246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1306DC-5E8C-493C-AAFA-D46AA420661F}"/>
              </a:ext>
            </a:extLst>
          </p:cNvPr>
          <p:cNvSpPr txBox="1"/>
          <p:nvPr/>
        </p:nvSpPr>
        <p:spPr>
          <a:xfrm>
            <a:off x="776748" y="1366802"/>
            <a:ext cx="915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Uma transmissão mecânica usando sensores e atuadores fazem a conexão com a parte de comando. E através de uma interface Homem Máquina (IHM), faz um processamento de sinais distribuindo ordens para a parte operativa. </a:t>
            </a:r>
            <a:endParaRPr lang="pt-BR" sz="2000" dirty="0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1BA2FF8E-D8A2-DBDF-E242-244E9F25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829" y="6280757"/>
            <a:ext cx="3583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Arquitetura de um Servoacionamento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BR" sz="1600" dirty="0"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57A8C8-C1DC-2374-2190-C97ED680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73" y="2505536"/>
            <a:ext cx="6877050" cy="35718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9C998A0-C7FC-3854-547D-DBF6678E3F2A}"/>
              </a:ext>
            </a:extLst>
          </p:cNvPr>
          <p:cNvSpPr txBox="1"/>
          <p:nvPr/>
        </p:nvSpPr>
        <p:spPr>
          <a:xfrm>
            <a:off x="2466975" y="2909067"/>
            <a:ext cx="133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IHM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DC2E58-2F90-5E7B-0BDB-43FF3097EBDB}"/>
              </a:ext>
            </a:extLst>
          </p:cNvPr>
          <p:cNvSpPr/>
          <p:nvPr/>
        </p:nvSpPr>
        <p:spPr>
          <a:xfrm>
            <a:off x="4434521" y="2625213"/>
            <a:ext cx="4011389" cy="243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3567AD9-4958-56D5-F552-E7C5EA763DB0}"/>
              </a:ext>
            </a:extLst>
          </p:cNvPr>
          <p:cNvSpPr txBox="1"/>
          <p:nvPr/>
        </p:nvSpPr>
        <p:spPr>
          <a:xfrm>
            <a:off x="6272982" y="2694708"/>
            <a:ext cx="179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Comando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D0E799-CFE8-56C1-B912-A99924425CB9}"/>
              </a:ext>
            </a:extLst>
          </p:cNvPr>
          <p:cNvSpPr txBox="1"/>
          <p:nvPr/>
        </p:nvSpPr>
        <p:spPr>
          <a:xfrm>
            <a:off x="7168478" y="5809284"/>
            <a:ext cx="179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Parte operativa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4F3B31-8F40-6339-488C-2BE041943DD7}"/>
              </a:ext>
            </a:extLst>
          </p:cNvPr>
          <p:cNvSpPr txBox="1"/>
          <p:nvPr/>
        </p:nvSpPr>
        <p:spPr>
          <a:xfrm>
            <a:off x="3274916" y="5738857"/>
            <a:ext cx="267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Parte mecânica</a:t>
            </a:r>
          </a:p>
        </p:txBody>
      </p:sp>
    </p:spTree>
    <p:extLst>
      <p:ext uri="{BB962C8B-B14F-4D97-AF65-F5344CB8AC3E}">
        <p14:creationId xmlns:p14="http://schemas.microsoft.com/office/powerpoint/2010/main" val="28640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0C809AE6-9183-20A2-CEAF-548497AC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A02AA4F-0885-1A05-E478-5B8D6E0AC4FB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A05D8948-49A2-0F6A-F37D-BD88C66C5D51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71B0206-7118-D97E-F23B-AB5DA7884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A5684B-8058-22FD-48D4-31CABA8E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832" y="1181893"/>
            <a:ext cx="79914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A7422E97-F5C0-9809-D5D6-E8A95C5DD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B9A6889A-D4B4-E22E-5D76-E6B7BCEDFB69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978D281A-241A-5629-C1E1-FA5EA008A976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CC30FBD-48C7-9DE3-CA28-F914AF083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4177A0-E511-FEC4-7AEA-4DF02806C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1943893"/>
            <a:ext cx="54864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FEF9C1-F69D-88C6-507C-1E4000C26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522" y="1802285"/>
            <a:ext cx="5976000" cy="3055399"/>
          </a:xfrm>
          <a:prstGeom prst="rect">
            <a:avLst/>
          </a:prstGeom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1BA2FF8E-D8A2-DBDF-E242-244E9F25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33" y="5293167"/>
            <a:ext cx="3857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Estrutura de Controle de Robo Industrial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B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E6A9B54-F165-869B-60A6-67B7BDC37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E38A2AC4-2126-13DA-030A-797903162669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9E4AB37B-CE01-3A62-4D9D-3DF85BFE8C6D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F593A3A-E369-B5A2-B05B-DC3B3723C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F11FAB1-56C0-F00A-C001-65E8A91F4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894"/>
            <a:ext cx="10477500" cy="523157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AA6C885-EA00-4353-075C-9C4FC346EB63}"/>
              </a:ext>
            </a:extLst>
          </p:cNvPr>
          <p:cNvSpPr/>
          <p:nvPr/>
        </p:nvSpPr>
        <p:spPr>
          <a:xfrm>
            <a:off x="3097161" y="1486002"/>
            <a:ext cx="5279923" cy="209294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7AD2B4-29BD-5CA4-21E0-306DB536E84A}"/>
              </a:ext>
            </a:extLst>
          </p:cNvPr>
          <p:cNvSpPr txBox="1"/>
          <p:nvPr/>
        </p:nvSpPr>
        <p:spPr>
          <a:xfrm>
            <a:off x="4742163" y="1534921"/>
            <a:ext cx="296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Servoacionamento 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818DEF-27E3-2A15-1546-8E184C6BED3F}"/>
              </a:ext>
            </a:extLst>
          </p:cNvPr>
          <p:cNvSpPr/>
          <p:nvPr/>
        </p:nvSpPr>
        <p:spPr>
          <a:xfrm>
            <a:off x="3097161" y="3887235"/>
            <a:ext cx="5279923" cy="1972126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2EF492-C0A5-F2E1-31A2-7287AE8D0C43}"/>
              </a:ext>
            </a:extLst>
          </p:cNvPr>
          <p:cNvSpPr txBox="1"/>
          <p:nvPr/>
        </p:nvSpPr>
        <p:spPr>
          <a:xfrm>
            <a:off x="3754079" y="3822562"/>
            <a:ext cx="296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Servoacionamento 2</a:t>
            </a:r>
          </a:p>
        </p:txBody>
      </p:sp>
    </p:spTree>
    <p:extLst>
      <p:ext uri="{BB962C8B-B14F-4D97-AF65-F5344CB8AC3E}">
        <p14:creationId xmlns:p14="http://schemas.microsoft.com/office/powerpoint/2010/main" val="3473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1306DC-5E8C-493C-AAFA-D46AA420661F}"/>
              </a:ext>
            </a:extLst>
          </p:cNvPr>
          <p:cNvSpPr txBox="1"/>
          <p:nvPr/>
        </p:nvSpPr>
        <p:spPr>
          <a:xfrm>
            <a:off x="776748" y="1366802"/>
            <a:ext cx="915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</a:rPr>
              <a:t>Neste Servoacionamento, a parte de comando é realizado pelos Servo conversores e a parte operativa é realizado pelos servomotores. 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2BB0EE-6A80-2200-5456-339127D69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2" y="2921742"/>
            <a:ext cx="3609975" cy="22098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E50B43-D9C4-FCFB-FED1-FBEE65547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480" y="3056253"/>
            <a:ext cx="3609975" cy="28289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ABD466B-91F4-7EE9-22E2-7363AECC5539}"/>
              </a:ext>
            </a:extLst>
          </p:cNvPr>
          <p:cNvSpPr txBox="1"/>
          <p:nvPr/>
        </p:nvSpPr>
        <p:spPr>
          <a:xfrm>
            <a:off x="1995948" y="5191173"/>
            <a:ext cx="3058005" cy="37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Servomotores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86DBEF-3B07-031E-C47B-A1A48BD3677B}"/>
              </a:ext>
            </a:extLst>
          </p:cNvPr>
          <p:cNvSpPr txBox="1"/>
          <p:nvPr/>
        </p:nvSpPr>
        <p:spPr>
          <a:xfrm>
            <a:off x="7336371" y="5885178"/>
            <a:ext cx="3058005" cy="37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Servo conversores</a:t>
            </a:r>
          </a:p>
        </p:txBody>
      </p:sp>
    </p:spTree>
    <p:extLst>
      <p:ext uri="{BB962C8B-B14F-4D97-AF65-F5344CB8AC3E}">
        <p14:creationId xmlns:p14="http://schemas.microsoft.com/office/powerpoint/2010/main" val="34384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620</Words>
  <Application>Microsoft Office PowerPoint</Application>
  <PresentationFormat>Personalizar</PresentationFormat>
  <Paragraphs>73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71</cp:revision>
  <dcterms:created xsi:type="dcterms:W3CDTF">2022-01-16T23:09:25Z</dcterms:created>
  <dcterms:modified xsi:type="dcterms:W3CDTF">2024-02-12T15:02:44Z</dcterms:modified>
</cp:coreProperties>
</file>